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3419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59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3F5FFFCE-C207-2846-8718-D75C344C8C89}"/>
              </a:ext>
            </a:extLst>
          </p:cNvPr>
          <p:cNvSpPr/>
          <p:nvPr userDrawn="1"/>
        </p:nvSpPr>
        <p:spPr>
          <a:xfrm>
            <a:off x="1523999" y="4809505"/>
            <a:ext cx="9144000" cy="1428689"/>
          </a:xfrm>
          <a:prstGeom prst="rect">
            <a:avLst/>
          </a:prstGeom>
          <a:solidFill>
            <a:srgbClr val="FFFFFF">
              <a:alpha val="90196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2C481A8-D80A-304F-BD4D-4ACD9B3D8E7E}"/>
              </a:ext>
            </a:extLst>
          </p:cNvPr>
          <p:cNvSpPr/>
          <p:nvPr userDrawn="1"/>
        </p:nvSpPr>
        <p:spPr>
          <a:xfrm>
            <a:off x="3465322" y="2902739"/>
            <a:ext cx="5261355" cy="795646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3999" y="4809506"/>
            <a:ext cx="9144000" cy="1428689"/>
          </a:xfrm>
        </p:spPr>
        <p:txBody>
          <a:bodyPr anchor="ctr"/>
          <a:lstStyle>
            <a:lvl1pPr marL="0" indent="0" algn="ctr">
              <a:lnSpc>
                <a:spcPct val="15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8310848-5352-7949-AABA-914363C424E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90849" y="1261687"/>
            <a:ext cx="6210300" cy="1079500"/>
          </a:xfrm>
          <a:prstGeom prst="rect">
            <a:avLst/>
          </a:prstGeom>
        </p:spPr>
      </p:pic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B2F3C88D-BF6E-6D4C-9A25-CACB03AA208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971061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1D45BA0-7B16-364F-96FA-7CCD74809633}"/>
              </a:ext>
            </a:extLst>
          </p:cNvPr>
          <p:cNvSpPr txBox="1"/>
          <p:nvPr userDrawn="1"/>
        </p:nvSpPr>
        <p:spPr>
          <a:xfrm>
            <a:off x="4038600" y="3115896"/>
            <a:ext cx="9324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Stage:</a:t>
            </a:r>
          </a:p>
        </p:txBody>
      </p:sp>
      <p:sp>
        <p:nvSpPr>
          <p:cNvPr id="16" name="Text Placeholder 13">
            <a:extLst>
              <a:ext uri="{FF2B5EF4-FFF2-40B4-BE49-F238E27FC236}">
                <a16:creationId xmlns:a16="http://schemas.microsoft.com/office/drawing/2014/main" id="{204E8ED3-ED92-2F44-AA0C-C3500973984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47550" y="3115896"/>
            <a:ext cx="641969" cy="369332"/>
          </a:xfrm>
        </p:spPr>
        <p:txBody>
          <a:bodyPr>
            <a:normAutofit/>
          </a:bodyPr>
          <a:lstStyle>
            <a:lvl1pPr marL="0" indent="0">
              <a:buNone/>
              <a:defRPr sz="1800" b="0" i="0">
                <a:latin typeface="Muli" pitchFamily="2" charset="77"/>
              </a:defRPr>
            </a:lvl1pPr>
          </a:lstStyle>
          <a:p>
            <a:pPr lvl="0"/>
            <a:r>
              <a:rPr lang="en-US" dirty="0"/>
              <a:t>#</a:t>
            </a:r>
            <a:endParaRPr lang="en-GB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43EE4B3-C0E4-AE42-921D-72A75F2D0332}"/>
              </a:ext>
            </a:extLst>
          </p:cNvPr>
          <p:cNvSpPr txBox="1"/>
          <p:nvPr userDrawn="1"/>
        </p:nvSpPr>
        <p:spPr>
          <a:xfrm>
            <a:off x="6285633" y="3115896"/>
            <a:ext cx="7619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0" i="0" dirty="0">
                <a:latin typeface="Muli" pitchFamily="2" charset="77"/>
              </a:rPr>
              <a:t>List: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096019E-95A0-2D4E-97D3-112FE4B8A256}"/>
              </a:ext>
            </a:extLst>
          </p:cNvPr>
          <p:cNvSpPr txBox="1"/>
          <p:nvPr userDrawn="1"/>
        </p:nvSpPr>
        <p:spPr>
          <a:xfrm>
            <a:off x="231648" y="6581001"/>
            <a:ext cx="117652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bg1"/>
                </a:solidFill>
                <a:latin typeface="Muli" pitchFamily="2" charset="77"/>
              </a:rPr>
              <a:t>All elements of this scheme are copyright © The Spelling Shed Ltd and may not be redistributed without permission. </a:t>
            </a:r>
          </a:p>
        </p:txBody>
      </p:sp>
    </p:spTree>
    <p:extLst>
      <p:ext uri="{BB962C8B-B14F-4D97-AF65-F5344CB8AC3E}">
        <p14:creationId xmlns:p14="http://schemas.microsoft.com/office/powerpoint/2010/main" val="9306096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4223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7791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54508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68618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4300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D22C0101-D23A-5C4E-A28F-EEE925C2BAFE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68736134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9C5803DD-6F71-4F43-8676-686F6A0B910E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287969327"/>
              </p:ext>
            </p:extLst>
          </p:nvPr>
        </p:nvGraphicFramePr>
        <p:xfrm>
          <a:off x="508000" y="1550668"/>
          <a:ext cx="278765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4129481148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234636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884419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10354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9821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16386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215169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80867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18164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694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737848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sz="1600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9827967"/>
                  </a:ext>
                </a:extLst>
              </a:tr>
            </a:tbl>
          </a:graphicData>
        </a:graphic>
      </p:graphicFrame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DDF07794-DDE5-1748-AA98-177CF77DDF88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425190" y="1354611"/>
            <a:ext cx="8382000" cy="5268914"/>
          </a:xfrm>
        </p:spPr>
        <p:txBody>
          <a:bodyPr>
            <a:normAutofit/>
          </a:bodyPr>
          <a:lstStyle>
            <a:lvl1pPr>
              <a:defRPr lang="en-GB" sz="1800" b="0" i="0" kern="1200" dirty="0">
                <a:solidFill>
                  <a:prstClr val="black"/>
                </a:solidFill>
                <a:latin typeface="OpenDyslexicAlta" pitchFamily="2" charset="77"/>
                <a:ea typeface="OpenDyslexicAlta" pitchFamily="2" charset="77"/>
                <a:cs typeface="OpenDyslexicAlta" pitchFamily="2" charset="77"/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Edit Master text styles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Second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Third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Fourth level</a:t>
            </a:r>
          </a:p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/>
              <a:buNone/>
            </a:pPr>
            <a:r>
              <a:rPr lang="en-US" dirty="0"/>
              <a:t>Fifth level</a:t>
            </a:r>
            <a:endParaRPr lang="en-GB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1DD0F53D-1FF4-844C-9CFA-9D8546D499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62017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ok cover write che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7633CE64-A964-3E46-A3DD-F645847941CD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EDA57134-93E0-C141-B390-3DFCA82BCCD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046192478"/>
              </p:ext>
            </p:extLst>
          </p:nvPr>
        </p:nvGraphicFramePr>
        <p:xfrm>
          <a:off x="508000" y="1600196"/>
          <a:ext cx="11150600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87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87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OpenDyslexicAlta" pitchFamily="2" charset="77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OpenDyslexicAlta" pitchFamily="2" charset="77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BA0AB86-75A7-554E-9835-D9E30F3233C2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9504365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Stage: 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="0" i="0" dirty="0">
                        <a:latin typeface="Muli" pitchFamily="2" charset="77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Muli" pitchFamily="2" charset="77"/>
                        </a:rPr>
                        <a:t>List: 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CCCC1F5-259E-4B4B-BD71-985F5006602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16013" y="349716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89521DD-EB1B-DB4F-AF92-E0AA49E4BF8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16012" y="788047"/>
            <a:ext cx="427037" cy="362803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r>
              <a:rPr lang="en-GB" dirty="0"/>
              <a:t>1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2B829687-5986-4D4A-9EAC-01CD129F7C4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662545" y="325967"/>
            <a:ext cx="7900555" cy="867834"/>
          </a:xfrm>
        </p:spPr>
        <p:txBody>
          <a:bodyPr>
            <a:normAutofit/>
          </a:bodyPr>
          <a:lstStyle>
            <a:lvl1pPr marL="0" indent="0">
              <a:buNone/>
              <a:defRPr sz="1400" b="0" i="0">
                <a:latin typeface="Muli" pitchFamily="2" charset="77"/>
              </a:defRPr>
            </a:lvl1pPr>
          </a:lstStyle>
          <a:p>
            <a:pPr lvl="0"/>
            <a:endParaRPr lang="en-GB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4A42A733-05A7-7244-8430-E2765D4C50F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508000" y="1995168"/>
            <a:ext cx="2787650" cy="4584700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</a:lstStyle>
          <a:p>
            <a:pPr lvl="0"/>
            <a:endParaRPr lang="en-GB" dirty="0"/>
          </a:p>
          <a:p>
            <a:pPr lvl="0"/>
            <a:endParaRPr lang="en-GB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60B6E23-2996-D04A-9DCA-7750F487B58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65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2CA7A3E8-3E3C-9545-B15C-D2AF00F7E362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780813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9137CCF-D866-694A-979D-58389EC37E2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3403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Question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4403F0EC-BACB-B74E-A7F5-23CAB3DFDA3B}"/>
              </a:ext>
            </a:extLst>
          </p:cNvPr>
          <p:cNvSpPr/>
          <p:nvPr userDrawn="1"/>
        </p:nvSpPr>
        <p:spPr>
          <a:xfrm>
            <a:off x="152400" y="137160"/>
            <a:ext cx="11887200" cy="6604834"/>
          </a:xfrm>
          <a:prstGeom prst="rect">
            <a:avLst/>
          </a:prstGeom>
          <a:solidFill>
            <a:srgbClr val="FFFFFF">
              <a:alpha val="8980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b="0" i="0" dirty="0">
              <a:latin typeface="Muli" pitchFamily="2" charset="77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431925"/>
            <a:ext cx="10515600" cy="1325563"/>
          </a:xfrm>
        </p:spPr>
        <p:txBody>
          <a:bodyPr/>
          <a:lstStyle>
            <a:lvl1pPr algn="ctr">
              <a:defRPr>
                <a:latin typeface="OpenDyslexicAlta" pitchFamily="2" charset="77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838200" y="3520441"/>
            <a:ext cx="10515600" cy="2656522"/>
          </a:xfrm>
        </p:spPr>
        <p:txBody>
          <a:bodyPr>
            <a:normAutofit/>
          </a:bodyPr>
          <a:lstStyle>
            <a:lvl1pPr marL="0" indent="0">
              <a:buNone/>
              <a:defRPr sz="4200">
                <a:solidFill>
                  <a:srgbClr val="0070C0"/>
                </a:solidFill>
              </a:defRPr>
            </a:lvl1pPr>
            <a:lvl2pPr>
              <a:defRPr>
                <a:solidFill>
                  <a:srgbClr val="0070C0"/>
                </a:solidFill>
              </a:defRPr>
            </a:lvl2pPr>
            <a:lvl3pPr>
              <a:defRPr>
                <a:solidFill>
                  <a:srgbClr val="0070C0"/>
                </a:solidFill>
              </a:defRPr>
            </a:lvl3pPr>
            <a:lvl4pPr>
              <a:defRPr>
                <a:solidFill>
                  <a:srgbClr val="0070C0"/>
                </a:solidFill>
              </a:defRPr>
            </a:lvl4pPr>
            <a:lvl5pPr>
              <a:defRPr>
                <a:solidFill>
                  <a:srgbClr val="0070C0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0FF983-7FE9-084E-894E-ADB137A670D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650186" y="-18580"/>
            <a:ext cx="2296886" cy="139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8672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292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837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025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5847DFD5-B20C-0843-B9F3-D331800CC2B1}" type="datetimeFigureOut">
              <a:rPr lang="en-GB" smtClean="0"/>
              <a:pPr/>
              <a:t>07/03/2025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b="0" i="0">
                <a:latin typeface="Muli" pitchFamily="2" charset="77"/>
              </a:defRPr>
            </a:lvl1pPr>
          </a:lstStyle>
          <a:p>
            <a:fld id="{29D7F810-DEEF-074C-B140-2A2C318EAFDC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2296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035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i="0" kern="1200">
          <a:solidFill>
            <a:schemeClr val="tx1"/>
          </a:solidFill>
          <a:latin typeface="Muli" pitchFamily="2" charset="77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OpenDyslexicAlta" pitchFamily="2" charset="77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2759309"/>
              </p:ext>
            </p:extLst>
          </p:nvPr>
        </p:nvGraphicFramePr>
        <p:xfrm>
          <a:off x="508000" y="1600196"/>
          <a:ext cx="11150598" cy="502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584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4235388275"/>
                    </a:ext>
                  </a:extLst>
                </a:gridCol>
                <a:gridCol w="1858433">
                  <a:extLst>
                    <a:ext uri="{9D8B030D-6E8A-4147-A177-3AD203B41FA5}">
                      <a16:colId xmlns:a16="http://schemas.microsoft.com/office/drawing/2014/main" val="35890624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Spellings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1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st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2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nd</a:t>
                      </a:r>
                      <a:r>
                        <a:rPr lang="en-GB" b="0" i="0" baseline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3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rd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4</a:t>
                      </a:r>
                      <a:r>
                        <a:rPr lang="en-GB" b="0" i="0" baseline="3000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>
                    <a:solidFill>
                      <a:srgbClr val="D883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5</a:t>
                      </a:r>
                      <a:r>
                        <a:rPr lang="en-GB" b="0" i="0" baseline="3000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th</a:t>
                      </a:r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 Attempt</a:t>
                      </a:r>
                    </a:p>
                  </a:txBody>
                  <a:tcPr>
                    <a:solidFill>
                      <a:srgbClr val="D883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flies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tries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parties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plays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pennies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enjoys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babies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dries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people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GB" b="0" i="0" dirty="0">
                          <a:latin typeface="Letter-join Air Plus 40" panose="02000805000000020003" pitchFamily="50" charset="0"/>
                          <a:ea typeface="OpenDyslexic" charset="0"/>
                          <a:cs typeface="OpenDyslexic" charset="0"/>
                        </a:rPr>
                        <a:t>friend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b="0" i="0" dirty="0">
                        <a:latin typeface="Letter-join Air Plus 40" panose="02000805000000020003" pitchFamily="50" charset="0"/>
                        <a:ea typeface="OpenDyslexic" charset="0"/>
                        <a:cs typeface="OpenDyslexic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4972516"/>
              </p:ext>
            </p:extLst>
          </p:nvPr>
        </p:nvGraphicFramePr>
        <p:xfrm>
          <a:off x="508000" y="325966"/>
          <a:ext cx="9055100" cy="8678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650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006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Stage: 2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400" baseline="0" dirty="0">
                        <a:latin typeface="Letter-join Air Plus 40" panose="02000805000000020003" pitchFamily="50" charset="0"/>
                      </a:endParaRPr>
                    </a:p>
                    <a:p>
                      <a:r>
                        <a:rPr lang="en-GB" sz="1400" baseline="0" dirty="0">
                          <a:latin typeface="Letter-join Air Plus 40" panose="02000805000000020003" pitchFamily="50" charset="0"/>
                        </a:rPr>
                        <a:t>Name:</a:t>
                      </a:r>
                      <a:endParaRPr lang="en-GB" sz="1400" dirty="0">
                        <a:latin typeface="Letter-join Air Plus 40" panose="02000805000000020003" pitchFamily="50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3917">
                <a:tc>
                  <a:txBody>
                    <a:bodyPr/>
                    <a:lstStyle/>
                    <a:p>
                      <a:r>
                        <a:rPr lang="en-GB" sz="1400" b="0" i="0" dirty="0">
                          <a:latin typeface="Letter-join Air Plus 40" panose="02000805000000020003" pitchFamily="50" charset="0"/>
                        </a:rPr>
                        <a:t>List: 22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014192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pelling Shed" id="{C4F81C86-5779-0E48-81E5-305447788964}" vid="{2F96E78E-4C51-8449-B2C6-B9B70AAE1C3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Letter-join Air Plus 40</vt:lpstr>
      <vt:lpstr>Muli</vt:lpstr>
      <vt:lpstr>OpenDyslexicAlta</vt:lpstr>
      <vt:lpstr>1_Office Theme</vt:lpstr>
      <vt:lpstr>PowerPoint Presentation</vt:lpstr>
    </vt:vector>
  </TitlesOfParts>
  <Company>John Taylor MAT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Barker, Miss R (Shobnall Primary School)</dc:creator>
  <cp:lastModifiedBy>Clarke, Mrs J (Shobnall Primary School)</cp:lastModifiedBy>
  <cp:revision>4</cp:revision>
  <cp:lastPrinted>2024-09-06T13:21:21Z</cp:lastPrinted>
  <dcterms:created xsi:type="dcterms:W3CDTF">2024-09-02T19:47:10Z</dcterms:created>
  <dcterms:modified xsi:type="dcterms:W3CDTF">2025-03-07T13:25:06Z</dcterms:modified>
</cp:coreProperties>
</file>